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7" r:id="rId3"/>
    <p:sldId id="259" r:id="rId4"/>
    <p:sldId id="261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260" r:id="rId30"/>
    <p:sldId id="294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Titillium Web" panose="000005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D347E4-8D0D-48F3-AB85-A3CE05522D68}">
  <a:tblStyle styleId="{A8D347E4-8D0D-48F3-AB85-A3CE05522D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209E37-47DD-4D05-A5F4-EA4EC5330A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837" autoAdjust="0"/>
  </p:normalViewPr>
  <p:slideViewPr>
    <p:cSldViewPr snapToGrid="0">
      <p:cViewPr varScale="1">
        <p:scale>
          <a:sx n="87" d="100"/>
          <a:sy n="87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ios\OneDrive\&#193;rea%20de%20Trabalho\Robot-autonome\Arduino\MotorCurveTensionSpeed\VitesseParTen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aios\OneDrive\&#193;rea%20de%20Trabalho\Robot-autonome\Arduino\MotorStepResponse\MotorStepRespons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Planilha1!$C$3:$C$15</c:f>
              <c:numCache>
                <c:formatCode>General</c:formatCode>
                <c:ptCount val="13"/>
                <c:pt idx="0">
                  <c:v>6.8000000000000005E-2</c:v>
                </c:pt>
                <c:pt idx="1">
                  <c:v>8.5999999999999993E-2</c:v>
                </c:pt>
                <c:pt idx="2">
                  <c:v>0.10299999999999999</c:v>
                </c:pt>
                <c:pt idx="3">
                  <c:v>0.12</c:v>
                </c:pt>
                <c:pt idx="4">
                  <c:v>0.13800000000000001</c:v>
                </c:pt>
                <c:pt idx="5">
                  <c:v>0.152</c:v>
                </c:pt>
                <c:pt idx="6">
                  <c:v>0.17199999999999999</c:v>
                </c:pt>
                <c:pt idx="7">
                  <c:v>0.19</c:v>
                </c:pt>
                <c:pt idx="8">
                  <c:v>0.20599999999999999</c:v>
                </c:pt>
                <c:pt idx="9">
                  <c:v>0.223</c:v>
                </c:pt>
                <c:pt idx="10">
                  <c:v>0.24199999999999999</c:v>
                </c:pt>
                <c:pt idx="11">
                  <c:v>0.25800000000000001</c:v>
                </c:pt>
                <c:pt idx="12">
                  <c:v>0.27400000000000002</c:v>
                </c:pt>
              </c:numCache>
            </c:numRef>
          </c:xVal>
          <c:yVal>
            <c:numRef>
              <c:f>Planilha1!$B$3:$B$15</c:f>
              <c:numCache>
                <c:formatCode>General</c:formatCode>
                <c:ptCount val="13"/>
                <c:pt idx="0">
                  <c:v>3</c:v>
                </c:pt>
                <c:pt idx="1">
                  <c:v>3.5</c:v>
                </c:pt>
                <c:pt idx="2">
                  <c:v>4</c:v>
                </c:pt>
                <c:pt idx="3">
                  <c:v>4.5</c:v>
                </c:pt>
                <c:pt idx="4">
                  <c:v>5</c:v>
                </c:pt>
                <c:pt idx="5">
                  <c:v>5.5</c:v>
                </c:pt>
                <c:pt idx="6">
                  <c:v>6</c:v>
                </c:pt>
                <c:pt idx="7">
                  <c:v>6.5</c:v>
                </c:pt>
                <c:pt idx="8">
                  <c:v>7</c:v>
                </c:pt>
                <c:pt idx="9">
                  <c:v>7.5</c:v>
                </c:pt>
                <c:pt idx="10">
                  <c:v>8</c:v>
                </c:pt>
                <c:pt idx="11">
                  <c:v>8.5</c:v>
                </c:pt>
                <c:pt idx="12">
                  <c:v>8.94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C6-48A9-9888-956D3D9E6E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850079"/>
        <c:axId val="1661847167"/>
      </c:scatterChart>
      <c:valAx>
        <c:axId val="16618500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Speed (m/s)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1847167"/>
        <c:crosses val="autoZero"/>
        <c:crossBetween val="midCat"/>
      </c:valAx>
      <c:valAx>
        <c:axId val="1661847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Voltage</a:t>
                </a:r>
                <a:r>
                  <a:rPr lang="pt-BR" baseline="0"/>
                  <a:t> (V)</a:t>
                </a:r>
                <a:endParaRPr lang="pt-B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18500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Planilha1!$G$2</c:f>
              <c:strCache>
                <c:ptCount val="1"/>
                <c:pt idx="0">
                  <c:v>Vitesse (mm/s)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Planilha1!$F$3:$F$73</c:f>
              <c:numCache>
                <c:formatCode>0.0000</c:formatCode>
                <c:ptCount val="71"/>
                <c:pt idx="0">
                  <c:v>0</c:v>
                </c:pt>
                <c:pt idx="1">
                  <c:v>3.3999999999999998E-3</c:v>
                </c:pt>
                <c:pt idx="2">
                  <c:v>6.7999999999999996E-3</c:v>
                </c:pt>
                <c:pt idx="3">
                  <c:v>1.0200000000000001E-2</c:v>
                </c:pt>
                <c:pt idx="4">
                  <c:v>1.37E-2</c:v>
                </c:pt>
                <c:pt idx="5">
                  <c:v>1.7100000000000001E-2</c:v>
                </c:pt>
                <c:pt idx="6">
                  <c:v>2.049443076923077E-2</c:v>
                </c:pt>
                <c:pt idx="7">
                  <c:v>2.3910169230769232E-2</c:v>
                </c:pt>
                <c:pt idx="8">
                  <c:v>2.7325907692307694E-2</c:v>
                </c:pt>
                <c:pt idx="9">
                  <c:v>3.0741646153846156E-2</c:v>
                </c:pt>
                <c:pt idx="10">
                  <c:v>3.4157384615384617E-2</c:v>
                </c:pt>
                <c:pt idx="11">
                  <c:v>3.7573123076923072E-2</c:v>
                </c:pt>
                <c:pt idx="12">
                  <c:v>4.0988861538461541E-2</c:v>
                </c:pt>
                <c:pt idx="13">
                  <c:v>4.4404600000000002E-2</c:v>
                </c:pt>
                <c:pt idx="14">
                  <c:v>4.7820338461538464E-2</c:v>
                </c:pt>
                <c:pt idx="15">
                  <c:v>5.1236076923076919E-2</c:v>
                </c:pt>
                <c:pt idx="16">
                  <c:v>5.4651815384615388E-2</c:v>
                </c:pt>
                <c:pt idx="17">
                  <c:v>5.8067553846153849E-2</c:v>
                </c:pt>
                <c:pt idx="18">
                  <c:v>6.1483292307692311E-2</c:v>
                </c:pt>
                <c:pt idx="19">
                  <c:v>6.4899030769230773E-2</c:v>
                </c:pt>
                <c:pt idx="20">
                  <c:v>6.8314769230769234E-2</c:v>
                </c:pt>
                <c:pt idx="21">
                  <c:v>7.1730507692307696E-2</c:v>
                </c:pt>
                <c:pt idx="22">
                  <c:v>7.5146246153846144E-2</c:v>
                </c:pt>
                <c:pt idx="23">
                  <c:v>7.856198461538462E-2</c:v>
                </c:pt>
                <c:pt idx="24">
                  <c:v>8.1977723076923081E-2</c:v>
                </c:pt>
                <c:pt idx="25">
                  <c:v>8.5393461538461543E-2</c:v>
                </c:pt>
                <c:pt idx="26">
                  <c:v>8.8809200000000005E-2</c:v>
                </c:pt>
                <c:pt idx="27">
                  <c:v>9.2224938461538467E-2</c:v>
                </c:pt>
                <c:pt idx="28">
                  <c:v>9.5640676923076928E-2</c:v>
                </c:pt>
                <c:pt idx="29">
                  <c:v>9.905641538461539E-2</c:v>
                </c:pt>
                <c:pt idx="30">
                  <c:v>0.10247215384615384</c:v>
                </c:pt>
                <c:pt idx="31">
                  <c:v>0.10588789230769231</c:v>
                </c:pt>
                <c:pt idx="32">
                  <c:v>0.10930363076923078</c:v>
                </c:pt>
                <c:pt idx="33">
                  <c:v>0.11271936923076924</c:v>
                </c:pt>
                <c:pt idx="34">
                  <c:v>0.1161351076923077</c:v>
                </c:pt>
                <c:pt idx="35">
                  <c:v>0.11955084615384616</c:v>
                </c:pt>
                <c:pt idx="36">
                  <c:v>0.12296658461538462</c:v>
                </c:pt>
                <c:pt idx="37">
                  <c:v>0.1263823230769231</c:v>
                </c:pt>
                <c:pt idx="38">
                  <c:v>0.12979806153846155</c:v>
                </c:pt>
                <c:pt idx="39">
                  <c:v>0.13321380000000002</c:v>
                </c:pt>
                <c:pt idx="40">
                  <c:v>0.13662953846153847</c:v>
                </c:pt>
                <c:pt idx="41">
                  <c:v>0.14004527692307692</c:v>
                </c:pt>
                <c:pt idx="42">
                  <c:v>0.14346101538461539</c:v>
                </c:pt>
                <c:pt idx="43">
                  <c:v>0.14687675384615384</c:v>
                </c:pt>
                <c:pt idx="44">
                  <c:v>0.15029249230769229</c:v>
                </c:pt>
                <c:pt idx="45">
                  <c:v>0.15370823076923079</c:v>
                </c:pt>
                <c:pt idx="46">
                  <c:v>0.15712396923076924</c:v>
                </c:pt>
                <c:pt idx="47">
                  <c:v>0.16053970769230771</c:v>
                </c:pt>
                <c:pt idx="48">
                  <c:v>0.16395544615384616</c:v>
                </c:pt>
                <c:pt idx="49">
                  <c:v>0.16737118461538461</c:v>
                </c:pt>
                <c:pt idx="50">
                  <c:v>0.17078692307692309</c:v>
                </c:pt>
                <c:pt idx="51">
                  <c:v>0.17420266153846153</c:v>
                </c:pt>
                <c:pt idx="52">
                  <c:v>0.17761840000000001</c:v>
                </c:pt>
                <c:pt idx="53">
                  <c:v>0.18103413846153849</c:v>
                </c:pt>
                <c:pt idx="54">
                  <c:v>0.18444987692307693</c:v>
                </c:pt>
                <c:pt idx="55">
                  <c:v>0.18786561538461541</c:v>
                </c:pt>
                <c:pt idx="56">
                  <c:v>0.19128135384615386</c:v>
                </c:pt>
                <c:pt idx="57">
                  <c:v>0.1946970923076923</c:v>
                </c:pt>
                <c:pt idx="58">
                  <c:v>0.19811283076923078</c:v>
                </c:pt>
                <c:pt idx="59">
                  <c:v>0.20152856923076923</c:v>
                </c:pt>
                <c:pt idx="60">
                  <c:v>0.20494430769230768</c:v>
                </c:pt>
                <c:pt idx="61">
                  <c:v>0.20836004615384618</c:v>
                </c:pt>
                <c:pt idx="62">
                  <c:v>0.21177578461538463</c:v>
                </c:pt>
                <c:pt idx="63">
                  <c:v>0.2151915230769231</c:v>
                </c:pt>
                <c:pt idx="64">
                  <c:v>0.21860726153846155</c:v>
                </c:pt>
                <c:pt idx="65">
                  <c:v>0.222023</c:v>
                </c:pt>
                <c:pt idx="66">
                  <c:v>0.22543873846153847</c:v>
                </c:pt>
                <c:pt idx="67">
                  <c:v>0.22885447692307692</c:v>
                </c:pt>
                <c:pt idx="68">
                  <c:v>0.2322702153846154</c:v>
                </c:pt>
                <c:pt idx="69">
                  <c:v>0.23568595384615387</c:v>
                </c:pt>
                <c:pt idx="70">
                  <c:v>0.23910169230769232</c:v>
                </c:pt>
              </c:numCache>
            </c:numRef>
          </c:xVal>
          <c:yVal>
            <c:numRef>
              <c:f>Planilha1!$H$3:$H$73</c:f>
              <c:numCache>
                <c:formatCode>General</c:formatCode>
                <c:ptCount val="7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4.5999999999999999E-2</c:v>
                </c:pt>
                <c:pt idx="8">
                  <c:v>4.5999999999999999E-2</c:v>
                </c:pt>
                <c:pt idx="9">
                  <c:v>7.1999999999999995E-2</c:v>
                </c:pt>
                <c:pt idx="10">
                  <c:v>7.1999999999999995E-2</c:v>
                </c:pt>
                <c:pt idx="11">
                  <c:v>8.4000000000000005E-2</c:v>
                </c:pt>
                <c:pt idx="12">
                  <c:v>8.8999999999999996E-2</c:v>
                </c:pt>
                <c:pt idx="13">
                  <c:v>8.8999999999999996E-2</c:v>
                </c:pt>
                <c:pt idx="14">
                  <c:v>9.1999999999999998E-2</c:v>
                </c:pt>
                <c:pt idx="15">
                  <c:v>9.7000000000000003E-2</c:v>
                </c:pt>
                <c:pt idx="16">
                  <c:v>9.9000000000000005E-2</c:v>
                </c:pt>
                <c:pt idx="17">
                  <c:v>9.9000000000000005E-2</c:v>
                </c:pt>
                <c:pt idx="18">
                  <c:v>0.10100000000000001</c:v>
                </c:pt>
                <c:pt idx="19">
                  <c:v>0.10299999999999999</c:v>
                </c:pt>
                <c:pt idx="20">
                  <c:v>0.10299999999999999</c:v>
                </c:pt>
                <c:pt idx="21">
                  <c:v>0.10299999999999999</c:v>
                </c:pt>
                <c:pt idx="22">
                  <c:v>0.105</c:v>
                </c:pt>
                <c:pt idx="23">
                  <c:v>0.10299999999999999</c:v>
                </c:pt>
                <c:pt idx="24">
                  <c:v>0.10299999999999999</c:v>
                </c:pt>
                <c:pt idx="25">
                  <c:v>0.10299999999999999</c:v>
                </c:pt>
                <c:pt idx="26">
                  <c:v>0.104</c:v>
                </c:pt>
                <c:pt idx="27">
                  <c:v>0.104</c:v>
                </c:pt>
                <c:pt idx="28">
                  <c:v>0.104</c:v>
                </c:pt>
                <c:pt idx="29">
                  <c:v>0.104</c:v>
                </c:pt>
                <c:pt idx="30">
                  <c:v>0.10299999999999999</c:v>
                </c:pt>
                <c:pt idx="31">
                  <c:v>0.10299999999999999</c:v>
                </c:pt>
                <c:pt idx="32">
                  <c:v>0.10299999999999999</c:v>
                </c:pt>
                <c:pt idx="33">
                  <c:v>0.104</c:v>
                </c:pt>
                <c:pt idx="34">
                  <c:v>0.10100000000000001</c:v>
                </c:pt>
                <c:pt idx="35">
                  <c:v>0.10100000000000001</c:v>
                </c:pt>
                <c:pt idx="36">
                  <c:v>0.10100000000000001</c:v>
                </c:pt>
                <c:pt idx="37">
                  <c:v>0.1</c:v>
                </c:pt>
                <c:pt idx="38">
                  <c:v>0.10199999999999999</c:v>
                </c:pt>
                <c:pt idx="39">
                  <c:v>0.10199999999999999</c:v>
                </c:pt>
                <c:pt idx="40">
                  <c:v>0.1</c:v>
                </c:pt>
                <c:pt idx="41">
                  <c:v>9.9000000000000005E-2</c:v>
                </c:pt>
                <c:pt idx="42">
                  <c:v>9.8000000000000004E-2</c:v>
                </c:pt>
                <c:pt idx="43">
                  <c:v>9.8000000000000004E-2</c:v>
                </c:pt>
                <c:pt idx="44">
                  <c:v>9.9000000000000005E-2</c:v>
                </c:pt>
                <c:pt idx="45">
                  <c:v>9.8000000000000004E-2</c:v>
                </c:pt>
                <c:pt idx="46">
                  <c:v>9.8000000000000004E-2</c:v>
                </c:pt>
                <c:pt idx="47">
                  <c:v>9.7000000000000003E-2</c:v>
                </c:pt>
                <c:pt idx="48">
                  <c:v>9.8000000000000004E-2</c:v>
                </c:pt>
                <c:pt idx="49">
                  <c:v>9.9000000000000005E-2</c:v>
                </c:pt>
                <c:pt idx="50">
                  <c:v>9.9000000000000005E-2</c:v>
                </c:pt>
                <c:pt idx="51">
                  <c:v>9.8000000000000004E-2</c:v>
                </c:pt>
                <c:pt idx="52">
                  <c:v>9.7000000000000003E-2</c:v>
                </c:pt>
                <c:pt idx="53">
                  <c:v>9.7000000000000003E-2</c:v>
                </c:pt>
                <c:pt idx="54">
                  <c:v>9.7000000000000003E-2</c:v>
                </c:pt>
                <c:pt idx="55">
                  <c:v>9.9000000000000005E-2</c:v>
                </c:pt>
                <c:pt idx="56">
                  <c:v>9.9000000000000005E-2</c:v>
                </c:pt>
                <c:pt idx="57">
                  <c:v>9.8000000000000004E-2</c:v>
                </c:pt>
                <c:pt idx="58">
                  <c:v>9.9000000000000005E-2</c:v>
                </c:pt>
                <c:pt idx="59">
                  <c:v>0.10100000000000001</c:v>
                </c:pt>
                <c:pt idx="60">
                  <c:v>0.10100000000000001</c:v>
                </c:pt>
                <c:pt idx="61">
                  <c:v>0.10199999999999999</c:v>
                </c:pt>
                <c:pt idx="62">
                  <c:v>0.1</c:v>
                </c:pt>
                <c:pt idx="63">
                  <c:v>0.1</c:v>
                </c:pt>
                <c:pt idx="64">
                  <c:v>9.9000000000000005E-2</c:v>
                </c:pt>
                <c:pt idx="65">
                  <c:v>0.1</c:v>
                </c:pt>
                <c:pt idx="66">
                  <c:v>0.10100000000000001</c:v>
                </c:pt>
                <c:pt idx="67">
                  <c:v>0.10100000000000001</c:v>
                </c:pt>
                <c:pt idx="68">
                  <c:v>0.1</c:v>
                </c:pt>
                <c:pt idx="69">
                  <c:v>9.9000000000000005E-2</c:v>
                </c:pt>
                <c:pt idx="70">
                  <c:v>9.9000000000000005E-2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EB-4C4F-A5EC-3D39C512F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8730688"/>
        <c:axId val="678753984"/>
      </c:scatterChart>
      <c:valAx>
        <c:axId val="678730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78753984"/>
        <c:crosses val="autoZero"/>
        <c:crossBetween val="midCat"/>
        <c:majorUnit val="5.000000000000001E-2"/>
      </c:valAx>
      <c:valAx>
        <c:axId val="67875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99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Speed (mm/s)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78730688"/>
        <c:crosses val="autoZero"/>
        <c:crossBetween val="midCat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27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610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589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08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742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31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924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003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405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85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558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239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387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382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516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741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81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199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541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756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67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0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694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85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52750" y="906351"/>
            <a:ext cx="6038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⦿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⌾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•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444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761999" y="762000"/>
            <a:ext cx="599400" cy="472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4"/>
                    </a:gs>
                    <a:gs pos="27000">
                      <a:schemeClr val="accent3"/>
                    </a:gs>
                    <a:gs pos="84000">
                      <a:schemeClr val="accent2"/>
                    </a:gs>
                    <a:gs pos="100000">
                      <a:schemeClr val="accent2"/>
                    </a:gs>
                  </a:gsLst>
                  <a:lin ang="3599321" scaled="0"/>
                </a:gra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chart" Target="../charts/char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2322593" y="2260770"/>
            <a:ext cx="6821407" cy="151509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pt-BR" sz="4000" b="1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pt-BR" sz="40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grid </a:t>
            </a:r>
            <a:r>
              <a:rPr lang="pt-BR" sz="4000" b="1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pt-BR" sz="40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b="1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40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Self </a:t>
            </a:r>
            <a:r>
              <a:rPr lang="pt-BR" sz="4000" b="1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Driving</a:t>
            </a:r>
            <a:r>
              <a:rPr lang="pt-BR" sz="40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b="1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Vehicles</a:t>
            </a:r>
            <a:r>
              <a:rPr lang="pt-BR" sz="40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4000" b="1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urban</a:t>
            </a:r>
            <a:r>
              <a:rPr lang="pt-BR" sz="40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networks</a:t>
            </a:r>
            <a:endParaRPr lang="pt-BR" sz="40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C0196491-DF03-40D2-9D81-27281D63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56121" cy="8211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D09EEA-B1F7-4A2C-9521-CEC0F73DCD7E}"/>
              </a:ext>
            </a:extLst>
          </p:cNvPr>
          <p:cNvSpPr txBox="1"/>
          <p:nvPr/>
        </p:nvSpPr>
        <p:spPr>
          <a:xfrm>
            <a:off x="134323" y="2806921"/>
            <a:ext cx="2778998" cy="2971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pt-BR" sz="1800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Prepared</a:t>
            </a:r>
            <a:r>
              <a:rPr lang="pt-BR" sz="1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pt-BR" sz="1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pt-BR" sz="1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Caio BRAGA SAMPAIO</a:t>
            </a:r>
          </a:p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pt-BR" sz="1800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pt-BR" sz="1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pt-BR" sz="1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pt-BR" sz="1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M. Bruno FRANÇOIS</a:t>
            </a:r>
          </a:p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pt-BR" sz="1800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M. Alexandre KRUSZEWSKI</a:t>
            </a:r>
            <a:endParaRPr lang="pt-BR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pt-BR" b="1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1000"/>
              </a:spcAft>
            </a:pPr>
            <a:endParaRPr lang="pt-BR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86B20B4-752C-40CC-9584-6DB6B92FF0B1}"/>
              </a:ext>
            </a:extLst>
          </p:cNvPr>
          <p:cNvSpPr txBox="1"/>
          <p:nvPr/>
        </p:nvSpPr>
        <p:spPr>
          <a:xfrm>
            <a:off x="3091106" y="1207361"/>
            <a:ext cx="528438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000"/>
              </a:spcAft>
            </a:pPr>
            <a:r>
              <a:rPr lang="pt-BR" b="1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PROJECT G3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11055A-DE76-4CB7-8255-9F7447399737}"/>
              </a:ext>
            </a:extLst>
          </p:cNvPr>
          <p:cNvSpPr txBox="1"/>
          <p:nvPr/>
        </p:nvSpPr>
        <p:spPr>
          <a:xfrm>
            <a:off x="8008975" y="4809883"/>
            <a:ext cx="1135025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pt-BR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30/03/2022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29728" y="2389726"/>
            <a:ext cx="596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DESIGN AND ANALYSIS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3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80774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Motor Speed Control</a:t>
            </a:r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0A536CBC-EA99-4947-B607-DB37EAAE3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47647"/>
              </p:ext>
            </p:extLst>
          </p:nvPr>
        </p:nvGraphicFramePr>
        <p:xfrm>
          <a:off x="114716" y="1792660"/>
          <a:ext cx="4457284" cy="2957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:a16="http://schemas.microsoft.com/office/drawing/2014/main" id="{DEF458AD-CE52-408B-9D33-6751381976BE}"/>
              </a:ext>
            </a:extLst>
          </p:cNvPr>
          <p:cNvSpPr txBox="1"/>
          <p:nvPr/>
        </p:nvSpPr>
        <p:spPr>
          <a:xfrm>
            <a:off x="946297" y="148516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oltage and speed relation of the motors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CD2F35FF-859C-40DC-932B-C22AD466F8B4}"/>
                  </a:ext>
                </a:extLst>
              </p:cNvPr>
              <p:cNvSpPr txBox="1"/>
              <p:nvPr/>
            </p:nvSpPr>
            <p:spPr>
              <a:xfrm>
                <a:off x="-925032" y="4749851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 28.83.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+1.04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CD2F35FF-859C-40DC-932B-C22AD466F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5032" y="4749851"/>
                <a:ext cx="45720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CD0D204A-67B4-4147-8D38-7B5BD370610C}"/>
              </a:ext>
            </a:extLst>
          </p:cNvPr>
          <p:cNvSpPr txBox="1"/>
          <p:nvPr/>
        </p:nvSpPr>
        <p:spPr>
          <a:xfrm>
            <a:off x="414669" y="665268"/>
            <a:ext cx="10632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Tests</a:t>
            </a:r>
            <a:endParaRPr lang="en-US" sz="16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06FFC33-A675-458A-B3E1-0E1F56071845}"/>
              </a:ext>
            </a:extLst>
          </p:cNvPr>
          <p:cNvSpPr txBox="1"/>
          <p:nvPr/>
        </p:nvSpPr>
        <p:spPr>
          <a:xfrm>
            <a:off x="6674497" y="1484883"/>
            <a:ext cx="2080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Exo 2"/>
              </a:rPr>
              <a:t>Step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endParaRPr lang="en-US" sz="14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7" name="Gráfico 26">
            <a:extLst>
              <a:ext uri="{FF2B5EF4-FFF2-40B4-BE49-F238E27FC236}">
                <a16:creationId xmlns:a16="http://schemas.microsoft.com/office/drawing/2014/main" id="{D927C509-05C8-414A-992F-EBAF4C919E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2364708"/>
              </p:ext>
            </p:extLst>
          </p:nvPr>
        </p:nvGraphicFramePr>
        <p:xfrm>
          <a:off x="4686716" y="1792659"/>
          <a:ext cx="4457284" cy="2957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722B371-57B9-4193-9862-13DDDB97B90D}"/>
                  </a:ext>
                </a:extLst>
              </p:cNvPr>
              <p:cNvSpPr txBox="1"/>
              <p:nvPr/>
            </p:nvSpPr>
            <p:spPr>
              <a:xfrm>
                <a:off x="3546518" y="4558101"/>
                <a:ext cx="5034516" cy="499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0.0095.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722B371-57B9-4193-9862-13DDDB97B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18" y="4558101"/>
                <a:ext cx="5034516" cy="499239"/>
              </a:xfrm>
              <a:prstGeom prst="rect">
                <a:avLst/>
              </a:prstGeom>
              <a:blipFill>
                <a:blip r:embed="rId6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46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Motor Speed Control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7E0D15-FED5-4F0D-86E3-ACE1E83EE32A}"/>
              </a:ext>
            </a:extLst>
          </p:cNvPr>
          <p:cNvSpPr txBox="1"/>
          <p:nvPr/>
        </p:nvSpPr>
        <p:spPr>
          <a:xfrm>
            <a:off x="536323" y="81899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response</a:t>
            </a:r>
            <a:endParaRPr lang="en-US" sz="20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m 11" descr="Gráfico&#10;&#10;Descrição gerada automaticamente">
            <a:extLst>
              <a:ext uri="{FF2B5EF4-FFF2-40B4-BE49-F238E27FC236}">
                <a16:creationId xmlns:a16="http://schemas.microsoft.com/office/drawing/2014/main" id="{52347C3E-600C-46D2-99F7-097D6942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84" y="1346095"/>
            <a:ext cx="4801000" cy="3600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07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Motor Speed Control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7E0D15-FED5-4F0D-86E3-ACE1E83EE32A}"/>
              </a:ext>
            </a:extLst>
          </p:cNvPr>
          <p:cNvSpPr txBox="1"/>
          <p:nvPr/>
        </p:nvSpPr>
        <p:spPr>
          <a:xfrm>
            <a:off x="536323" y="81899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 Controller</a:t>
            </a:r>
            <a:endParaRPr lang="en-US" sz="20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CBC9D6E0-85B2-4B30-A831-984D35C2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47" y="855552"/>
            <a:ext cx="6406737" cy="1716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478E5AF-842E-4550-BCBD-A1E1D4F45A8B}"/>
                  </a:ext>
                </a:extLst>
              </p:cNvPr>
              <p:cNvSpPr txBox="1"/>
              <p:nvPr/>
            </p:nvSpPr>
            <p:spPr>
              <a:xfrm>
                <a:off x="-680483" y="2785103"/>
                <a:ext cx="4572000" cy="54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𝐾𝑝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𝐾𝑖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𝐾𝑝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𝐾𝑖</m:t>
                              </m:r>
                            </m:e>
                          </m:d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478E5AF-842E-4550-BCBD-A1E1D4F45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0483" y="2785103"/>
                <a:ext cx="4572000" cy="546753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9C16F87-28B6-4F98-8DAA-29ACA348F9E8}"/>
                  </a:ext>
                </a:extLst>
              </p:cNvPr>
              <p:cNvSpPr txBox="1"/>
              <p:nvPr/>
            </p:nvSpPr>
            <p:spPr>
              <a:xfrm>
                <a:off x="-850604" y="3461632"/>
                <a:ext cx="4912242" cy="826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𝐾𝑝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𝐾𝑖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𝐾𝑝</m:t>
                                  </m:r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𝐾𝑖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9C16F87-28B6-4F98-8DAA-29ACA348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50604" y="3461632"/>
                <a:ext cx="4912242" cy="826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BD86E0-CFC0-4610-A2B0-7EEE5836037C}"/>
              </a:ext>
            </a:extLst>
          </p:cNvPr>
          <p:cNvSpPr txBox="1"/>
          <p:nvPr/>
        </p:nvSpPr>
        <p:spPr>
          <a:xfrm>
            <a:off x="244548" y="2412438"/>
            <a:ext cx="4997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latin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pt-BR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Times New Roman" panose="02020603050405020304" pitchFamily="18" charset="0"/>
              </a:rPr>
              <a:t>Ordre</a:t>
            </a:r>
            <a:r>
              <a:rPr lang="pt-BR" dirty="0">
                <a:latin typeface="Calibri" panose="020F0502020204030204" pitchFamily="34" charset="0"/>
                <a:cs typeface="Times New Roman" panose="02020603050405020304" pitchFamily="18" charset="0"/>
              </a:rPr>
              <a:t> System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BF82E32-004A-4494-8A62-F58FCA7EE550}"/>
                  </a:ext>
                </a:extLst>
              </p:cNvPr>
              <p:cNvSpPr txBox="1"/>
              <p:nvPr/>
            </p:nvSpPr>
            <p:spPr>
              <a:xfrm>
                <a:off x="-1775638" y="4408946"/>
                <a:ext cx="4997302" cy="521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𝐾𝑖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BF82E32-004A-4494-8A62-F58FCA7EE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75638" y="4408946"/>
                <a:ext cx="4997302" cy="521618"/>
              </a:xfrm>
              <a:prstGeom prst="rect">
                <a:avLst/>
              </a:prstGeom>
              <a:blipFill>
                <a:blip r:embed="rId6"/>
                <a:stretch>
                  <a:fillRect b="-11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4136AF6-3EC9-4457-9779-6F841E297FD8}"/>
                  </a:ext>
                </a:extLst>
              </p:cNvPr>
              <p:cNvSpPr txBox="1"/>
              <p:nvPr/>
            </p:nvSpPr>
            <p:spPr>
              <a:xfrm>
                <a:off x="-351495" y="4406452"/>
                <a:ext cx="5459818" cy="509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𝐾𝑝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4136AF6-3EC9-4457-9779-6F841E297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1495" y="4406452"/>
                <a:ext cx="5459818" cy="509050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8A7CA273-7E1D-4A10-A03D-1B6DEE0C2B41}"/>
                  </a:ext>
                </a:extLst>
              </p:cNvPr>
              <p:cNvSpPr txBox="1"/>
              <p:nvPr/>
            </p:nvSpPr>
            <p:spPr>
              <a:xfrm>
                <a:off x="5252485" y="2823932"/>
                <a:ext cx="25943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=1:</m:t>
                    </m:r>
                  </m:oMath>
                </a14:m>
                <a:r>
                  <a:rPr lang="pt-BR" b="0" dirty="0"/>
                  <a:t> (</a:t>
                </a:r>
                <a:r>
                  <a:rPr lang="pt-BR" b="0" dirty="0" err="1"/>
                  <a:t>Critically</a:t>
                </a:r>
                <a:r>
                  <a:rPr lang="pt-BR" b="0" dirty="0"/>
                  <a:t> </a:t>
                </a:r>
                <a:r>
                  <a:rPr lang="pt-BR" b="0" dirty="0" err="1"/>
                  <a:t>damped</a:t>
                </a:r>
                <a:r>
                  <a:rPr lang="pt-BR" b="0" dirty="0"/>
                  <a:t>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8A7CA273-7E1D-4A10-A03D-1B6DEE0C2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85" y="2823932"/>
                <a:ext cx="2594345" cy="523220"/>
              </a:xfrm>
              <a:prstGeom prst="rect">
                <a:avLst/>
              </a:prstGeom>
              <a:blipFill>
                <a:blip r:embed="rId8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E314EE0-54C6-483D-8C18-D7F4230BA66D}"/>
                  </a:ext>
                </a:extLst>
              </p:cNvPr>
              <p:cNvSpPr txBox="1"/>
              <p:nvPr/>
            </p:nvSpPr>
            <p:spPr>
              <a:xfrm>
                <a:off x="3569466" y="3226923"/>
                <a:ext cx="5459818" cy="500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𝑇𝑟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E314EE0-54C6-483D-8C18-D7F4230BA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466" y="3226923"/>
                <a:ext cx="5459818" cy="500009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4861F0A-FF23-43EE-A78D-AD22EA13CC18}"/>
                  </a:ext>
                </a:extLst>
              </p:cNvPr>
              <p:cNvSpPr txBox="1"/>
              <p:nvPr/>
            </p:nvSpPr>
            <p:spPr>
              <a:xfrm>
                <a:off x="6975660" y="3370417"/>
                <a:ext cx="9940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t-BR" dirty="0"/>
                  <a:t>r = 0.1</a:t>
                </a: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4861F0A-FF23-43EE-A78D-AD22EA13C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660" y="3370417"/>
                <a:ext cx="994063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D992C28-954A-4C8C-8C66-D645CEF28970}"/>
                  </a:ext>
                </a:extLst>
              </p:cNvPr>
              <p:cNvSpPr txBox="1"/>
              <p:nvPr/>
            </p:nvSpPr>
            <p:spPr>
              <a:xfrm>
                <a:off x="3815552" y="3912803"/>
                <a:ext cx="54598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=23.75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𝐾𝑝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=−0.05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D992C28-954A-4C8C-8C66-D645CEF28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552" y="3912803"/>
                <a:ext cx="5459818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40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Motor Speed Control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7E0D15-FED5-4F0D-86E3-ACE1E83EE32A}"/>
              </a:ext>
            </a:extLst>
          </p:cNvPr>
          <p:cNvSpPr txBox="1"/>
          <p:nvPr/>
        </p:nvSpPr>
        <p:spPr>
          <a:xfrm>
            <a:off x="536323" y="81899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 Controller</a:t>
            </a:r>
            <a:endParaRPr lang="en-US" sz="20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Imagem 14" descr="Gráfico&#10;&#10;Descrição gerada automaticamente">
            <a:extLst>
              <a:ext uri="{FF2B5EF4-FFF2-40B4-BE49-F238E27FC236}">
                <a16:creationId xmlns:a16="http://schemas.microsoft.com/office/drawing/2014/main" id="{E5190045-67A9-4E58-8406-02B546C0E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69" y="1219102"/>
            <a:ext cx="5051061" cy="3787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24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Path-following controller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51FC2863-081B-425B-B2BA-5E41D5A43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6" y="642199"/>
            <a:ext cx="8420716" cy="27528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BC30A4F-4B7F-4713-BBA7-E0A9A4383AA1}"/>
              </a:ext>
            </a:extLst>
          </p:cNvPr>
          <p:cNvSpPr txBox="1"/>
          <p:nvPr/>
        </p:nvSpPr>
        <p:spPr>
          <a:xfrm>
            <a:off x="336015" y="3584419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Non-linear controller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the work of (Kanayama, 1990) and (</a:t>
            </a:r>
            <a:r>
              <a:rPr lang="en-US" sz="1400" b="1" i="0" u="none" strike="noStrike" dirty="0" err="1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Klancar</a:t>
            </a: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i="0" u="none" strike="noStrike" dirty="0" err="1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Matko</a:t>
            </a: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&amp; </a:t>
            </a:r>
            <a:r>
              <a:rPr lang="en-US" sz="1400" b="1" i="0" u="none" strike="noStrike" dirty="0" err="1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Blazic</a:t>
            </a:r>
            <a:r>
              <a:rPr lang="en-US" sz="14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2005) 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82725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Path-following controller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51FC2863-081B-425B-B2BA-5E41D5A43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6" y="642199"/>
            <a:ext cx="8420716" cy="27528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BC30A4F-4B7F-4713-BBA7-E0A9A4383AA1}"/>
              </a:ext>
            </a:extLst>
          </p:cNvPr>
          <p:cNvSpPr txBox="1"/>
          <p:nvPr/>
        </p:nvSpPr>
        <p:spPr>
          <a:xfrm>
            <a:off x="31047" y="3249648"/>
            <a:ext cx="8940187" cy="1783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20000"/>
              </a:lnSpc>
              <a:spcAft>
                <a:spcPts val="1000"/>
              </a:spcAft>
            </a:pPr>
            <a:r>
              <a:rPr lang="pt-B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Reference</a:t>
            </a:r>
            <a:r>
              <a:rPr lang="pt-B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trajectory</a:t>
            </a:r>
            <a:r>
              <a:rPr lang="pt-B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20000"/>
              </a:lnSpc>
              <a:spcAft>
                <a:spcPts val="1000"/>
              </a:spcAft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necessary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indicate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for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each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point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path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followed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by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robot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a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reference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posture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qr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(xr,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yr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,ϴr),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Cartesian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positions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of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points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angles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robot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must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reach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taking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its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current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position q(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x,y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,ϴ) as a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basis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pt-BR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370647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Path-following controller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51FC2863-081B-425B-B2BA-5E41D5A43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6" y="642199"/>
            <a:ext cx="8420716" cy="2752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BC30A4F-4B7F-4713-BBA7-E0A9A4383AA1}"/>
                  </a:ext>
                </a:extLst>
              </p:cNvPr>
              <p:cNvSpPr txBox="1"/>
              <p:nvPr/>
            </p:nvSpPr>
            <p:spPr>
              <a:xfrm>
                <a:off x="31047" y="3249648"/>
                <a:ext cx="8940187" cy="1287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>
                  <a:lnSpc>
                    <a:spcPct val="120000"/>
                  </a:lnSpc>
                  <a:spcAft>
                    <a:spcPts val="1000"/>
                  </a:spcAft>
                </a:pPr>
                <a:r>
                  <a:rPr lang="pt-BR" sz="1800" b="1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Error</a:t>
                </a:r>
                <a:r>
                  <a:rPr lang="pt-BR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</a:t>
                </a:r>
                <a:endParaRPr lang="pt-BR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 smtClean="0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pt-BR" sz="1800" i="1"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pt-BR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pt-BR" sz="1800" i="1"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pt-BR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pt-BR" sz="1800" i="1"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pt-BR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pt-BR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pt-BR" sz="1800" i="1"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pt-BR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effectLst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𝑥𝑟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𝑦𝑟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𝑟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pt-BR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BC30A4F-4B7F-4713-BBA7-E0A9A4383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7" y="3249648"/>
                <a:ext cx="8940187" cy="1287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507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Path-following controller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51FC2863-081B-425B-B2BA-5E41D5A43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6" y="642199"/>
            <a:ext cx="8420716" cy="2752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BC30A4F-4B7F-4713-BBA7-E0A9A4383AA1}"/>
                  </a:ext>
                </a:extLst>
              </p:cNvPr>
              <p:cNvSpPr txBox="1"/>
              <p:nvPr/>
            </p:nvSpPr>
            <p:spPr>
              <a:xfrm>
                <a:off x="31047" y="3249648"/>
                <a:ext cx="8940187" cy="1537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>
                  <a:lnSpc>
                    <a:spcPct val="120000"/>
                  </a:lnSpc>
                  <a:spcAft>
                    <a:spcPts val="1000"/>
                  </a:spcAft>
                </a:pPr>
                <a:r>
                  <a:rPr lang="pt-BR" sz="18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FeedFoward</a:t>
                </a:r>
                <a:r>
                  <a:rPr lang="pt-BR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pt-BR" sz="1800" b="1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Action</a:t>
                </a:r>
                <a:r>
                  <a:rPr lang="pt-BR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</a:t>
                </a:r>
                <a:endParaRPr lang="pt-BR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𝑢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1=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𝑢𝑟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1.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𝑐𝑜𝑠𝑒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pt-BR" sz="1400" dirty="0"/>
              </a:p>
              <a:p>
                <a:endParaRPr lang="pt-B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𝑢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2=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𝑢𝑟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pt-BR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sz="1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BC30A4F-4B7F-4713-BBA7-E0A9A4383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7" y="3249648"/>
                <a:ext cx="8940187" cy="1537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BECB6C97-1501-4335-8073-9CA183919B64}"/>
              </a:ext>
            </a:extLst>
          </p:cNvPr>
          <p:cNvSpPr txBox="1"/>
          <p:nvPr/>
        </p:nvSpPr>
        <p:spPr>
          <a:xfrm>
            <a:off x="172766" y="4595962"/>
            <a:ext cx="7528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Where ur1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tangential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feedfoward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speed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ur2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angular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feedfoward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speed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6355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Path-following controller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51FC2863-081B-425B-B2BA-5E41D5A43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6" y="642199"/>
            <a:ext cx="8420716" cy="27528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BC30A4F-4B7F-4713-BBA7-E0A9A4383AA1}"/>
              </a:ext>
            </a:extLst>
          </p:cNvPr>
          <p:cNvSpPr txBox="1"/>
          <p:nvPr/>
        </p:nvSpPr>
        <p:spPr>
          <a:xfrm>
            <a:off x="114716" y="3117773"/>
            <a:ext cx="8825471" cy="1119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2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Non Linear </a:t>
            </a:r>
            <a:r>
              <a:rPr lang="pt-BR" sz="18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Controller</a:t>
            </a:r>
            <a:r>
              <a:rPr lang="pt-BR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</a:p>
          <a:p>
            <a:pPr marL="228600">
              <a:lnSpc>
                <a:spcPct val="120000"/>
              </a:lnSpc>
              <a:spcAft>
                <a:spcPts val="1000"/>
              </a:spcAft>
            </a:pPr>
            <a:endParaRPr lang="pt-BR" sz="1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20000"/>
              </a:lnSpc>
              <a:spcAft>
                <a:spcPts val="1000"/>
              </a:spcAft>
            </a:pPr>
            <a:endParaRPr lang="pt-B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9E731EC-854C-48DA-BE3E-0961AAFBC6E8}"/>
                  </a:ext>
                </a:extLst>
              </p:cNvPr>
              <p:cNvSpPr txBox="1"/>
              <p:nvPr/>
            </p:nvSpPr>
            <p:spPr>
              <a:xfrm>
                <a:off x="3203339" y="3130691"/>
                <a:ext cx="4766384" cy="1693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>
                  <a:lnSpc>
                    <a:spcPct val="120000"/>
                  </a:lnSpc>
                  <a:spcAft>
                    <a:spcPts val="1000"/>
                  </a:spcAft>
                </a:pPr>
                <a:endParaRPr lang="pt-BR" sz="1050" dirty="0"/>
              </a:p>
              <a:p>
                <a:pPr marL="228600">
                  <a:lnSpc>
                    <a:spcPct val="12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1=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3=2.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𝜉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pt-BR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2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2=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𝑔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.|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𝑢𝑟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1(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𝑡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)|</m:t>
                      </m:r>
                    </m:oMath>
                  </m:oMathPara>
                </a14:m>
                <a:endParaRPr lang="pt-BR" sz="12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>
                  <a:lnSpc>
                    <a:spcPct val="120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pt-BR" sz="12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𝑛</m:t>
                      </m:r>
                      <m:d>
                        <m:dPr>
                          <m:ctrlP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e>
                      </m:d>
                      <m:r>
                        <a:rPr lang="pt-BR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𝑢𝑟</m:t>
                          </m:r>
                          <m:sSup>
                            <m:sSupPr>
                              <m:ctrlPr>
                                <a:rPr lang="pt-BR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pt-BR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pt-BR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pt-BR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𝑔</m:t>
                          </m:r>
                          <m: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.</m:t>
                          </m:r>
                          <m: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𝑢𝑟</m:t>
                          </m:r>
                          <m: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1²(</m:t>
                          </m:r>
                          <m: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pt-BR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9E731EC-854C-48DA-BE3E-0961AAFB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339" y="3130691"/>
                <a:ext cx="4766384" cy="1693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2623A53-13F2-4537-9BC4-B258F53729E5}"/>
                  </a:ext>
                </a:extLst>
              </p:cNvPr>
              <p:cNvSpPr txBox="1"/>
              <p:nvPr/>
            </p:nvSpPr>
            <p:spPr>
              <a:xfrm>
                <a:off x="-188876" y="3574758"/>
                <a:ext cx="4572000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𝑘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𝑠𝑖𝑔𝑛</m:t>
                                </m:r>
                                <m:d>
                                  <m:dPr>
                                    <m:ctrlPr>
                                      <a:rPr lang="pt-BR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𝑢𝑟</m:t>
                                    </m:r>
                                    <m:r>
                                      <a:rPr lang="pt-BR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.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𝑘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𝑘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𝑒</m:t>
                                </m:r>
                                <m:r>
                                  <a:rPr lang="pt-BR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Calibri" panose="020F0502020204030204" pitchFamily="34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2623A53-13F2-4537-9BC4-B258F537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876" y="3574758"/>
                <a:ext cx="4572000" cy="662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E3A8295F-B7CB-4A86-98FF-5ABD8465475C}"/>
              </a:ext>
            </a:extLst>
          </p:cNvPr>
          <p:cNvSpPr txBox="1"/>
          <p:nvPr/>
        </p:nvSpPr>
        <p:spPr>
          <a:xfrm>
            <a:off x="172766" y="4249780"/>
            <a:ext cx="4665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values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of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ξ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g are set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by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order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adjust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desired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response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771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CONTENTS</a:t>
            </a:r>
            <a:endParaRPr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552892" y="1872448"/>
            <a:ext cx="830263" cy="27420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dirty="0">
                <a:solidFill>
                  <a:srgbClr val="434343"/>
                </a:solidFill>
                <a:effectLst/>
                <a:latin typeface="Exo 2"/>
              </a:rPr>
              <a:t>01</a:t>
            </a:r>
            <a:endParaRPr lang="pt-BR" sz="3200" b="0" dirty="0">
              <a:effectLst/>
            </a:endParaRPr>
          </a:p>
          <a:p>
            <a:pPr marL="10160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3200" b="0" dirty="0">
                <a:effectLst/>
              </a:rPr>
            </a:br>
            <a:r>
              <a:rPr lang="pt-BR" sz="2800" b="1" i="0" u="none" strike="noStrike" dirty="0">
                <a:solidFill>
                  <a:srgbClr val="434343"/>
                </a:solidFill>
                <a:effectLst/>
                <a:latin typeface="Exo 2"/>
              </a:rPr>
              <a:t>02</a:t>
            </a:r>
            <a:endParaRPr lang="pt-BR" sz="3200" b="0" dirty="0">
              <a:effectLst/>
            </a:endParaRPr>
          </a:p>
          <a:p>
            <a:pPr marL="10160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3200" b="0" dirty="0">
                <a:effectLst/>
              </a:rPr>
            </a:br>
            <a:r>
              <a:rPr lang="pt-BR" sz="2800" b="1" i="0" u="none" strike="noStrike" dirty="0">
                <a:solidFill>
                  <a:srgbClr val="434343"/>
                </a:solidFill>
                <a:effectLst/>
                <a:latin typeface="Exo 2"/>
              </a:rPr>
              <a:t>03</a:t>
            </a:r>
            <a:endParaRPr lang="pt-BR" sz="3200" b="0" dirty="0">
              <a:effectLst/>
            </a:endParaRPr>
          </a:p>
          <a:p>
            <a:pPr marL="101600" indent="0"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" name="Google Shape;102;p13">
            <a:extLst>
              <a:ext uri="{FF2B5EF4-FFF2-40B4-BE49-F238E27FC236}">
                <a16:creationId xmlns:a16="http://schemas.microsoft.com/office/drawing/2014/main" id="{285F8C16-5484-45A5-82B5-F648E501B273}"/>
              </a:ext>
            </a:extLst>
          </p:cNvPr>
          <p:cNvSpPr txBox="1">
            <a:spLocks/>
          </p:cNvSpPr>
          <p:nvPr/>
        </p:nvSpPr>
        <p:spPr>
          <a:xfrm>
            <a:off x="5117803" y="1872448"/>
            <a:ext cx="830263" cy="274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Titillium Web"/>
              <a:buChar char="⦿"/>
              <a:defRPr sz="2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tillium Web"/>
              <a:buChar char="⌾"/>
              <a:defRPr sz="2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Titillium Web"/>
              <a:buChar char="•"/>
              <a:defRPr sz="2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Titillium Web"/>
              <a:buChar char="●"/>
              <a:defRPr sz="2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tillium Web"/>
              <a:buChar char="○"/>
              <a:defRPr sz="2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tillium Web"/>
              <a:buChar char="■"/>
              <a:defRPr sz="2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tillium Web"/>
              <a:buChar char="●"/>
              <a:defRPr sz="2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itillium Web"/>
              <a:buChar char="○"/>
              <a:defRPr sz="2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000"/>
              <a:buFont typeface="Titillium Web"/>
              <a:buChar char="■"/>
              <a:defRPr sz="20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101600" indent="0" algn="r">
              <a:buFont typeface="Titillium Web"/>
              <a:buNone/>
            </a:pPr>
            <a:r>
              <a:rPr lang="pt-BR" sz="2800" b="1" dirty="0">
                <a:solidFill>
                  <a:srgbClr val="434343"/>
                </a:solidFill>
                <a:latin typeface="Exo 2"/>
              </a:rPr>
              <a:t>04</a:t>
            </a:r>
            <a:endParaRPr lang="pt-BR" sz="3200" dirty="0"/>
          </a:p>
          <a:p>
            <a:pPr marL="101600" indent="0" algn="r">
              <a:buFont typeface="Titillium Web"/>
              <a:buNone/>
            </a:pPr>
            <a:br>
              <a:rPr lang="pt-BR" sz="3200" dirty="0"/>
            </a:br>
            <a:r>
              <a:rPr lang="pt-BR" sz="2800" b="1" dirty="0">
                <a:solidFill>
                  <a:srgbClr val="434343"/>
                </a:solidFill>
                <a:latin typeface="Exo 2"/>
              </a:rPr>
              <a:t>05</a:t>
            </a:r>
            <a:endParaRPr lang="pt-BR" sz="3200" dirty="0"/>
          </a:p>
          <a:p>
            <a:pPr marL="101600" indent="0" algn="r">
              <a:buFont typeface="Titillium Web"/>
              <a:buNone/>
            </a:pPr>
            <a:br>
              <a:rPr lang="pt-BR" sz="3200" dirty="0"/>
            </a:br>
            <a:r>
              <a:rPr lang="pt-BR" sz="2800" b="1" dirty="0">
                <a:solidFill>
                  <a:srgbClr val="434343"/>
                </a:solidFill>
                <a:latin typeface="Exo 2"/>
              </a:rPr>
              <a:t>06</a:t>
            </a:r>
            <a:endParaRPr lang="pt-BR" sz="3200" dirty="0"/>
          </a:p>
          <a:p>
            <a:pPr marL="101600" indent="0">
              <a:buFont typeface="Titillium Web"/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530E98-588C-43B7-87AA-E72C714318B0}"/>
              </a:ext>
            </a:extLst>
          </p:cNvPr>
          <p:cNvSpPr txBox="1"/>
          <p:nvPr/>
        </p:nvSpPr>
        <p:spPr>
          <a:xfrm>
            <a:off x="754911" y="1947802"/>
            <a:ext cx="2376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r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br>
              <a:rPr lang="pt-BR" sz="1800" dirty="0"/>
            </a:br>
            <a:endParaRPr lang="pt-BR" sz="1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E6C378B-A0A7-4BED-85D9-241C0096D24E}"/>
              </a:ext>
            </a:extLst>
          </p:cNvPr>
          <p:cNvSpPr txBox="1"/>
          <p:nvPr/>
        </p:nvSpPr>
        <p:spPr>
          <a:xfrm>
            <a:off x="855300" y="2977702"/>
            <a:ext cx="3013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r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 SPECIFICATION</a:t>
            </a:r>
            <a:b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130321-E280-4ABC-BFDF-24FD35D9FBEA}"/>
              </a:ext>
            </a:extLst>
          </p:cNvPr>
          <p:cNvSpPr txBox="1"/>
          <p:nvPr/>
        </p:nvSpPr>
        <p:spPr>
          <a:xfrm>
            <a:off x="754911" y="4007602"/>
            <a:ext cx="3013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r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DESIGN AND ANALYSIS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777085-4297-43B1-AF33-50AD2FD39B00}"/>
              </a:ext>
            </a:extLst>
          </p:cNvPr>
          <p:cNvSpPr txBox="1"/>
          <p:nvPr/>
        </p:nvSpPr>
        <p:spPr>
          <a:xfrm>
            <a:off x="5298558" y="1947802"/>
            <a:ext cx="2495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r" rtl="0">
              <a:spcBef>
                <a:spcPts val="0"/>
              </a:spcBef>
              <a:spcAft>
                <a:spcPts val="0"/>
              </a:spcAft>
            </a:pPr>
            <a:r>
              <a:rPr lang="pt-BR" sz="1800" b="1" dirty="0">
                <a:solidFill>
                  <a:srgbClr val="4343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 PLANNING</a:t>
            </a:r>
            <a:b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1AB6967-D1B8-4D71-A3A1-17762B501795}"/>
              </a:ext>
            </a:extLst>
          </p:cNvPr>
          <p:cNvSpPr txBox="1"/>
          <p:nvPr/>
        </p:nvSpPr>
        <p:spPr>
          <a:xfrm>
            <a:off x="5298558" y="2977702"/>
            <a:ext cx="2990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r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EXPERIMENTAL WORK</a:t>
            </a:r>
            <a:b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CDE8C93-95FA-43BF-A39A-60DB2F625E46}"/>
              </a:ext>
            </a:extLst>
          </p:cNvPr>
          <p:cNvSpPr txBox="1"/>
          <p:nvPr/>
        </p:nvSpPr>
        <p:spPr>
          <a:xfrm>
            <a:off x="5415516" y="4053768"/>
            <a:ext cx="1998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r" rtl="0">
              <a:spcBef>
                <a:spcPts val="0"/>
              </a:spcBef>
              <a:spcAft>
                <a:spcPts val="0"/>
              </a:spcAft>
            </a:pPr>
            <a:r>
              <a:rPr lang="pt-BR" sz="18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br>
              <a:rPr lang="pt-BR" sz="1800" dirty="0"/>
            </a:br>
            <a:endParaRPr lang="pt-BR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Path-following controller</a:t>
            </a:r>
          </a:p>
        </p:txBody>
      </p:sp>
      <p:pic>
        <p:nvPicPr>
          <p:cNvPr id="13" name="Imagem 12" descr="Gráfico, Gráfico de linhas&#10;&#10;Descrição gerada automaticamente">
            <a:extLst>
              <a:ext uri="{FF2B5EF4-FFF2-40B4-BE49-F238E27FC236}">
                <a16:creationId xmlns:a16="http://schemas.microsoft.com/office/drawing/2014/main" id="{840F090C-402B-4522-8E6B-7C960F27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73" y="904071"/>
            <a:ext cx="5310130" cy="3982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87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29728" y="2389726"/>
            <a:ext cx="596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Path Planning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4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896633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Dijkstra’s</a:t>
            </a:r>
            <a:r>
              <a:rPr lang="pt-B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6000" dirty="0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21A0D746-D610-4D33-BF53-9B2B3BCE9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23" y="1198411"/>
            <a:ext cx="4073918" cy="2746678"/>
          </a:xfrm>
          <a:prstGeom prst="rect">
            <a:avLst/>
          </a:prstGeom>
        </p:spPr>
      </p:pic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C6F55D9B-0646-41D8-8F99-F77C937E2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150" y="1300498"/>
            <a:ext cx="3657763" cy="254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9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Dijkstra’s</a:t>
            </a:r>
            <a:r>
              <a:rPr lang="pt-B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60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D2CC1AE-013F-46A5-9197-1BCB74AD5A1B}"/>
              </a:ext>
            </a:extLst>
          </p:cNvPr>
          <p:cNvSpPr txBox="1"/>
          <p:nvPr/>
        </p:nvSpPr>
        <p:spPr>
          <a:xfrm>
            <a:off x="327483" y="1908826"/>
            <a:ext cx="9561680" cy="163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20000"/>
              </a:lnSpc>
              <a:spcAft>
                <a:spcPts val="1000"/>
              </a:spcAft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(i)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zero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point.</a:t>
            </a:r>
            <a:endParaRPr lang="pt-B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20000"/>
              </a:lnSpc>
              <a:spcAft>
                <a:spcPts val="1000"/>
              </a:spcAft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points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point.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distances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record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smallest</a:t>
            </a:r>
            <a:endParaRPr lang="pt-B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20000"/>
              </a:lnSpc>
              <a:spcAft>
                <a:spcPts val="1000"/>
              </a:spcAft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Mark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 as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visited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look no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</a:t>
            </a:r>
            <a:endParaRPr lang="pt-B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20000"/>
              </a:lnSpc>
              <a:spcAft>
                <a:spcPts val="1000"/>
              </a:spcAft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Mark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shortest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point as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t-B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007B18E-CBBA-4C07-9769-30F4C93A7930}"/>
              </a:ext>
            </a:extLst>
          </p:cNvPr>
          <p:cNvSpPr txBox="1"/>
          <p:nvPr/>
        </p:nvSpPr>
        <p:spPr>
          <a:xfrm>
            <a:off x="536323" y="76698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 operating logic</a:t>
            </a:r>
            <a:endParaRPr lang="en-US" sz="1600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94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Dijkstra’s</a:t>
            </a:r>
            <a:r>
              <a:rPr lang="pt-BR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sz="6000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9CFC2704-22BD-46F0-9B7C-02CFF200E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7362"/>
            <a:ext cx="4306865" cy="2806335"/>
          </a:xfrm>
          <a:prstGeom prst="rect">
            <a:avLst/>
          </a:prstGeom>
        </p:spPr>
      </p:pic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75A38080-D77C-4E1F-AD21-A3A70E03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60" y="1567362"/>
            <a:ext cx="3657763" cy="254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29728" y="2389726"/>
            <a:ext cx="596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EXPERIMENTAL WORK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04500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20220329_180930">
            <a:hlinkClick r:id="" action="ppaction://media"/>
            <a:extLst>
              <a:ext uri="{FF2B5EF4-FFF2-40B4-BE49-F238E27FC236}">
                <a16:creationId xmlns:a16="http://schemas.microsoft.com/office/drawing/2014/main" id="{6A7E40E3-2ABD-453C-A858-80DEE379AB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5048" y="70921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5" name="Imagem 4" descr="Gráfico, Gráfico de linhas, Histograma&#10;&#10;Descrição gerada automaticamente">
            <a:extLst>
              <a:ext uri="{FF2B5EF4-FFF2-40B4-BE49-F238E27FC236}">
                <a16:creationId xmlns:a16="http://schemas.microsoft.com/office/drawing/2014/main" id="{C451AB32-9B32-470D-8C08-41287113B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27" y="1344059"/>
            <a:ext cx="4187392" cy="31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7D0F3D57-CE90-4CD8-ABD1-F03B8143C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68" y="1768124"/>
            <a:ext cx="3508437" cy="22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7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29728" y="2389726"/>
            <a:ext cx="596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Conclusion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6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2175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40943B-FE21-4495-A4B3-CB2A8D099279}"/>
              </a:ext>
            </a:extLst>
          </p:cNvPr>
          <p:cNvSpPr txBox="1"/>
          <p:nvPr/>
        </p:nvSpPr>
        <p:spPr>
          <a:xfrm>
            <a:off x="1685580" y="1299163"/>
            <a:ext cx="6312665" cy="1109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trajectory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experimental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satisfactory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considering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imprecisions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systems.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09D3ED-1A68-44A3-826A-7F96A6006981}"/>
              </a:ext>
            </a:extLst>
          </p:cNvPr>
          <p:cNvSpPr txBox="1"/>
          <p:nvPr/>
        </p:nvSpPr>
        <p:spPr>
          <a:xfrm>
            <a:off x="1685580" y="2571750"/>
            <a:ext cx="6312664" cy="1109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</a:pP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it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suggested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a 4-wheeled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making it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closer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reality.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Besides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it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would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interesting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more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extensive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environments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allowing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trace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longer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trajectories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29728" y="2389726"/>
            <a:ext cx="596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1</a:t>
            </a:r>
            <a:endParaRPr sz="13000" b="1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Thank you for your attention!</a:t>
            </a:r>
            <a:endParaRPr sz="32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ideia of the project</a:t>
            </a:r>
            <a:endParaRPr dirty="0"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Increasing use of electrical vehicles (EVs)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Impacts on the electrical distribution network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Importance of the smart grid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endParaRPr lang="en-US"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4C6CBAF-1668-48FA-B5C2-1D9C3177224D}"/>
              </a:ext>
            </a:extLst>
          </p:cNvPr>
          <p:cNvSpPr txBox="1"/>
          <p:nvPr/>
        </p:nvSpPr>
        <p:spPr>
          <a:xfrm>
            <a:off x="855300" y="3930988"/>
            <a:ext cx="52694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Solution: Autonomous Electric Vehicles (AEV) that search for the most convenient charging point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ideia of the project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4C6CBAF-1668-48FA-B5C2-1D9C3177224D}"/>
              </a:ext>
            </a:extLst>
          </p:cNvPr>
          <p:cNvSpPr txBox="1"/>
          <p:nvPr/>
        </p:nvSpPr>
        <p:spPr>
          <a:xfrm>
            <a:off x="855300" y="1634356"/>
            <a:ext cx="5269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rgbClr val="4343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Proposal: Apply this model on a reduced scale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31;p17">
            <a:extLst>
              <a:ext uri="{FF2B5EF4-FFF2-40B4-BE49-F238E27FC236}">
                <a16:creationId xmlns:a16="http://schemas.microsoft.com/office/drawing/2014/main" id="{3B1BA796-82A1-4AD1-96C5-F6191054DA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300" y="2186651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To study the implementation of a path following robot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n-US" dirty="0"/>
              <a:t>Studying methods of calculating and planning trajectories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ctrTitle"/>
          </p:nvPr>
        </p:nvSpPr>
        <p:spPr>
          <a:xfrm>
            <a:off x="929728" y="2389726"/>
            <a:ext cx="596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SPECIFICATION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39328" y="543375"/>
            <a:ext cx="967200" cy="16305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b="1" dirty="0">
                <a:solidFill>
                  <a:schemeClr val="accent4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endParaRPr sz="13000" b="1" dirty="0">
              <a:solidFill>
                <a:schemeClr val="accent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52483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8BBE3C-1C53-41AD-BC9C-FE71F8ACA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46" y="769014"/>
            <a:ext cx="2941438" cy="2164786"/>
          </a:xfrm>
          <a:prstGeom prst="rect">
            <a:avLst/>
          </a:prstGeom>
        </p:spPr>
      </p:pic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816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of the autonomous vehicle</a:t>
            </a:r>
            <a:endParaRPr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5A1B68-4204-4A83-B431-134CC16F286F}"/>
              </a:ext>
            </a:extLst>
          </p:cNvPr>
          <p:cNvSpPr txBox="1"/>
          <p:nvPr/>
        </p:nvSpPr>
        <p:spPr>
          <a:xfrm>
            <a:off x="644248" y="993202"/>
            <a:ext cx="5273748" cy="400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Materials used:</a:t>
            </a:r>
          </a:p>
          <a:p>
            <a:endParaRPr lang="en-US" sz="2000" b="1" dirty="0">
              <a:solidFill>
                <a:srgbClr val="434343"/>
              </a:solidFill>
              <a:latin typeface="Exo 2"/>
            </a:endParaRPr>
          </a:p>
          <a:p>
            <a:pPr marL="342900" lvl="0" indent="-342900" algn="just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Makebloc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kit</a:t>
            </a:r>
            <a:endParaRPr lang="en-US" sz="1600" b="1" dirty="0">
              <a:solidFill>
                <a:srgbClr val="434343"/>
              </a:solidFill>
              <a:latin typeface="Exo 2"/>
            </a:endParaRPr>
          </a:p>
          <a:p>
            <a:pPr marL="342900" lvl="0" indent="-342900" algn="just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MegaPi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board,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belonging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Makebloc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kit,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Arduino MEGA 2560.</a:t>
            </a:r>
          </a:p>
          <a:p>
            <a:pPr marL="342900" lvl="0" indent="-342900" algn="just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Gyroscope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sensor, for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along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movement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its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orientation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 3 card.</a:t>
            </a:r>
          </a:p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MarvelMind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kit,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indoor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positioning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system similar </a:t>
            </a:r>
            <a:r>
              <a:rPr lang="pt-BR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pt-BR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GPS.</a:t>
            </a:r>
          </a:p>
          <a:p>
            <a:pPr marL="342900" lvl="0" indent="-342900" algn="just">
              <a:lnSpc>
                <a:spcPct val="12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pt-BR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 Bank</a:t>
            </a:r>
            <a:endParaRPr lang="pt-BR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5618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C5A1B68-4204-4A83-B431-134CC16F286F}"/>
                  </a:ext>
                </a:extLst>
              </p:cNvPr>
              <p:cNvSpPr txBox="1"/>
              <p:nvPr/>
            </p:nvSpPr>
            <p:spPr>
              <a:xfrm>
                <a:off x="536323" y="876243"/>
                <a:ext cx="5273748" cy="2529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i="0" u="none" strike="noStrike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Assumptions:</a:t>
                </a:r>
              </a:p>
              <a:p>
                <a:endParaRPr lang="en-US" sz="2000" b="1" i="0" u="none" strike="noStrike" dirty="0">
                  <a:solidFill>
                    <a:schemeClr val="tx1"/>
                  </a:solidFill>
                  <a:effectLst/>
                  <a:latin typeface="Exo 2"/>
                </a:endParaRPr>
              </a:p>
              <a:p>
                <a:pPr marL="342900" lvl="0" indent="-342900" algn="just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robot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represents a non-holonomic system</a:t>
                </a:r>
              </a:p>
              <a:p>
                <a:pPr lvl="0" algn="just">
                  <a:lnSpc>
                    <a:spcPct val="120000"/>
                  </a:lnSpc>
                </a:pPr>
                <a:r>
                  <a:rPr lang="pt-BR" sz="18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V </a:t>
                </a:r>
                <a14:m>
                  <m:oMath xmlns:m="http://schemas.openxmlformats.org/officeDocument/2006/math">
                    <m:r>
                      <a:rPr lang="pt-BR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=0= 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pt-BR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func>
                      <m:func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pt-B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r>
                      <a:rPr lang="pt-BR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pt-BR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func>
                      <m:funcPr>
                        <m:ctrlPr>
                          <a:rPr lang="pt-BR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pt-B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:r>
                  <a:rPr lang="en-US" sz="2400" b="1" dirty="0">
                    <a:solidFill>
                      <a:srgbClr val="434343"/>
                    </a:solidFill>
                    <a:latin typeface="Exo 2"/>
                  </a:rPr>
                  <a:t> </a:t>
                </a:r>
                <a:r>
                  <a:rPr lang="pt-BR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Mobility</a:t>
                </a:r>
                <a:r>
                  <a:rPr lang="pt-B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pt-BR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δ</a:t>
                </a:r>
                <a:r>
                  <a:rPr lang="pt-BR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pt-B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pt-BR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pt-B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BR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steering</a:t>
                </a:r>
                <a:r>
                  <a:rPr lang="pt-B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pt-BR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δ</a:t>
                </a:r>
                <a:r>
                  <a:rPr lang="pt-BR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pt-B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pt-BR" sz="18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degrees</a:t>
                </a:r>
                <a:endParaRPr lang="pt-BR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20000"/>
                  </a:lnSpc>
                  <a:buFont typeface="Symbol" panose="05050102010706020507" pitchFamily="18" charset="2"/>
                  <a:buChar char=""/>
                </a:pPr>
                <a:endParaRPr lang="en-US" sz="2000" b="1" dirty="0">
                  <a:solidFill>
                    <a:srgbClr val="434343"/>
                  </a:solidFill>
                  <a:latin typeface="Exo 2"/>
                </a:endParaRPr>
              </a:p>
              <a:p>
                <a:endParaRPr lang="pt-BR" sz="20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0C5A1B68-4204-4A83-B431-134CC16F2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23" y="876243"/>
                <a:ext cx="5273748" cy="2529923"/>
              </a:xfrm>
              <a:prstGeom prst="rect">
                <a:avLst/>
              </a:prstGeom>
              <a:blipFill>
                <a:blip r:embed="rId3"/>
                <a:stretch>
                  <a:fillRect l="-1850" t="-14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 descr="Diagrama, Gráfico de caixa estreita&#10;&#10;Descrição gerada automaticamente">
            <a:extLst>
              <a:ext uri="{FF2B5EF4-FFF2-40B4-BE49-F238E27FC236}">
                <a16:creationId xmlns:a16="http://schemas.microsoft.com/office/drawing/2014/main" id="{C75CFECD-E65E-4B04-A5EE-5133837D5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16" y="2921051"/>
            <a:ext cx="4905375" cy="1828800"/>
          </a:xfrm>
          <a:prstGeom prst="rect">
            <a:avLst/>
          </a:prstGeom>
        </p:spPr>
      </p:pic>
      <p:pic>
        <p:nvPicPr>
          <p:cNvPr id="10" name="Imagem 9" descr="Diagrama, Esquemático&#10;&#10;Descrição gerada automaticamente">
            <a:extLst>
              <a:ext uri="{FF2B5EF4-FFF2-40B4-BE49-F238E27FC236}">
                <a16:creationId xmlns:a16="http://schemas.microsoft.com/office/drawing/2014/main" id="{91EB9D82-B008-422B-8835-C35942D8D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71" y="2845116"/>
            <a:ext cx="3781425" cy="21532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DE0BC4-1F00-48AA-A6EA-7AC6614427A1}"/>
              </a:ext>
            </a:extLst>
          </p:cNvPr>
          <p:cNvSpPr txBox="1"/>
          <p:nvPr/>
        </p:nvSpPr>
        <p:spPr>
          <a:xfrm>
            <a:off x="7295747" y="3083000"/>
            <a:ext cx="188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Perruquetti</a:t>
            </a:r>
            <a:r>
              <a:rPr lang="pt-BR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W. </a:t>
            </a:r>
            <a:r>
              <a:rPr lang="pt-BR" sz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Autonomous</a:t>
            </a:r>
            <a:r>
              <a:rPr lang="pt-BR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transport</a:t>
            </a:r>
            <a:r>
              <a:rPr lang="pt-BR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system</a:t>
            </a:r>
            <a:endParaRPr lang="pt-B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2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" name="Google Shape;130;p17">
            <a:extLst>
              <a:ext uri="{FF2B5EF4-FFF2-40B4-BE49-F238E27FC236}">
                <a16:creationId xmlns:a16="http://schemas.microsoft.com/office/drawing/2014/main" id="{FC529830-DB39-4126-937F-DC1B48051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323" y="145099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Equationing</a:t>
            </a:r>
            <a:r>
              <a:rPr lang="en-US" dirty="0"/>
              <a:t> the dynamic system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5A1B68-4204-4A83-B431-134CC16F286F}"/>
              </a:ext>
            </a:extLst>
          </p:cNvPr>
          <p:cNvSpPr txBox="1"/>
          <p:nvPr/>
        </p:nvSpPr>
        <p:spPr>
          <a:xfrm>
            <a:off x="536323" y="876243"/>
            <a:ext cx="52737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20000"/>
              </a:lnSpc>
              <a:buFont typeface="Symbol" panose="05050102010706020507" pitchFamily="18" charset="2"/>
              <a:buChar char=""/>
            </a:pPr>
            <a:endParaRPr lang="en-US" sz="2000" b="1" dirty="0">
              <a:solidFill>
                <a:srgbClr val="434343"/>
              </a:solidFill>
              <a:latin typeface="Exo 2"/>
            </a:endParaRPr>
          </a:p>
          <a:p>
            <a:endParaRPr lang="pt-BR" sz="2000" dirty="0"/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E1E5A93-2849-4073-BF5B-69D1A253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69" y="889256"/>
            <a:ext cx="3908584" cy="3355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670B296-2E35-4E94-98A6-8524D6C084D0}"/>
                  </a:ext>
                </a:extLst>
              </p:cNvPr>
              <p:cNvSpPr txBox="1"/>
              <p:nvPr/>
            </p:nvSpPr>
            <p:spPr>
              <a:xfrm>
                <a:off x="-1467291" y="2550000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670B296-2E35-4E94-98A6-8524D6C08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7291" y="2550000"/>
                <a:ext cx="45720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9C6EBAD-B21D-4B2C-9C59-25A128144EE9}"/>
                  </a:ext>
                </a:extLst>
              </p:cNvPr>
              <p:cNvSpPr txBox="1"/>
              <p:nvPr/>
            </p:nvSpPr>
            <p:spPr>
              <a:xfrm>
                <a:off x="-1467291" y="2893166"/>
                <a:ext cx="4572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09C6EBAD-B21D-4B2C-9C59-25A128144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7291" y="2893166"/>
                <a:ext cx="4572000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A3E784A9-F91D-43A4-9406-B8FF93471D0A}"/>
                  </a:ext>
                </a:extLst>
              </p:cNvPr>
              <p:cNvSpPr txBox="1"/>
              <p:nvPr/>
            </p:nvSpPr>
            <p:spPr>
              <a:xfrm>
                <a:off x="-1664616" y="3200943"/>
                <a:ext cx="4572000" cy="31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pt-B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pt-BR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A3E784A9-F91D-43A4-9406-B8FF93471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64616" y="3200943"/>
                <a:ext cx="4572000" cy="317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E6648E4-5480-4841-A749-EF9E5E987F4E}"/>
                  </a:ext>
                </a:extLst>
              </p:cNvPr>
              <p:cNvSpPr txBox="1"/>
              <p:nvPr/>
            </p:nvSpPr>
            <p:spPr>
              <a:xfrm>
                <a:off x="240185" y="2594134"/>
                <a:ext cx="4572000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pt-B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pt-B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pt-B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i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i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3E6648E4-5480-4841-A749-EF9E5E987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5" y="2594134"/>
                <a:ext cx="4572000" cy="777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0991DB-7859-4BEB-8C2A-17742BAE87FA}"/>
              </a:ext>
            </a:extLst>
          </p:cNvPr>
          <p:cNvSpPr txBox="1"/>
          <p:nvPr/>
        </p:nvSpPr>
        <p:spPr>
          <a:xfrm>
            <a:off x="536323" y="208692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Considering</a:t>
            </a: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pt-BR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=2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δ</a:t>
            </a:r>
            <a:r>
              <a:rPr lang="pt-BR" sz="14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AB8A94E-5C27-4C75-8339-E3E053BE40C1}"/>
                  </a:ext>
                </a:extLst>
              </p:cNvPr>
              <p:cNvSpPr txBox="1"/>
              <p:nvPr/>
            </p:nvSpPr>
            <p:spPr>
              <a:xfrm>
                <a:off x="-1884619" y="3807513"/>
                <a:ext cx="5406656" cy="494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𝑣𝑙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AB8A94E-5C27-4C75-8339-E3E053BE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84619" y="3807513"/>
                <a:ext cx="5406656" cy="494238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C0F02D0-E7F7-4A90-BF1D-E37CB877D8D1}"/>
                  </a:ext>
                </a:extLst>
              </p:cNvPr>
              <p:cNvSpPr txBox="1"/>
              <p:nvPr/>
            </p:nvSpPr>
            <p:spPr>
              <a:xfrm>
                <a:off x="1967567" y="4437601"/>
                <a:ext cx="1564584" cy="509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𝑣𝑑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𝑣𝑙</m:t>
                              </m:r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C0F02D0-E7F7-4A90-BF1D-E37CB877D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567" y="4437601"/>
                <a:ext cx="1564584" cy="509050"/>
              </a:xfrm>
              <a:prstGeom prst="rect">
                <a:avLst/>
              </a:prstGeom>
              <a:blipFill>
                <a:blip r:embed="rId9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DB7B203-4C2E-4BC9-B82D-86225A893035}"/>
                  </a:ext>
                </a:extLst>
              </p:cNvPr>
              <p:cNvSpPr txBox="1"/>
              <p:nvPr/>
            </p:nvSpPr>
            <p:spPr>
              <a:xfrm>
                <a:off x="2044685" y="3868647"/>
                <a:ext cx="1410347" cy="509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𝑣𝑙</m:t>
                              </m:r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𝑣𝑑</m:t>
                              </m:r>
                            </m:e>
                          </m:d>
                        </m:num>
                        <m:den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2DB7B203-4C2E-4BC9-B82D-86225A893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85" y="3868647"/>
                <a:ext cx="1410347" cy="509050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6BC72F9-0899-4598-BFBA-794BCD06393A}"/>
                  </a:ext>
                </a:extLst>
              </p:cNvPr>
              <p:cNvSpPr txBox="1"/>
              <p:nvPr/>
            </p:nvSpPr>
            <p:spPr>
              <a:xfrm>
                <a:off x="-1874505" y="4452413"/>
                <a:ext cx="5406656" cy="494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6BC72F9-0899-4598-BFBA-794BCD063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74505" y="4452413"/>
                <a:ext cx="5406656" cy="494238"/>
              </a:xfrm>
              <a:prstGeom prst="rect">
                <a:avLst/>
              </a:prstGeom>
              <a:blipFill>
                <a:blip r:embed="rId11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800632"/>
      </p:ext>
    </p:extLst>
  </p:cSld>
  <p:clrMapOvr>
    <a:masterClrMapping/>
  </p:clrMapOvr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799</Words>
  <Application>Microsoft Office PowerPoint</Application>
  <PresentationFormat>Apresentação na tela (16:9)</PresentationFormat>
  <Paragraphs>155</Paragraphs>
  <Slides>30</Slides>
  <Notes>30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Exo 2</vt:lpstr>
      <vt:lpstr>Cambria Math</vt:lpstr>
      <vt:lpstr>Calibri</vt:lpstr>
      <vt:lpstr>Symbol</vt:lpstr>
      <vt:lpstr>Arial</vt:lpstr>
      <vt:lpstr>Titillium Web</vt:lpstr>
      <vt:lpstr>Montserrat</vt:lpstr>
      <vt:lpstr>Donalbain template</vt:lpstr>
      <vt:lpstr>Smart grid Integration of Self Driving Vehicles in urban networks</vt:lpstr>
      <vt:lpstr>CONTENTS</vt:lpstr>
      <vt:lpstr>INTRODUCTION</vt:lpstr>
      <vt:lpstr>The ideia of the project</vt:lpstr>
      <vt:lpstr>The ideia of the project</vt:lpstr>
      <vt:lpstr>SYSTEM SPECIFICATION</vt:lpstr>
      <vt:lpstr>Prototype of the autonomous vehicle</vt:lpstr>
      <vt:lpstr>Modelling</vt:lpstr>
      <vt:lpstr>Equationing the dynamic system</vt:lpstr>
      <vt:lpstr>DESIGN AND ANALYSIS</vt:lpstr>
      <vt:lpstr>Motor Speed Control</vt:lpstr>
      <vt:lpstr>Motor Speed Control</vt:lpstr>
      <vt:lpstr>Motor Speed Control</vt:lpstr>
      <vt:lpstr>Motor Speed Control</vt:lpstr>
      <vt:lpstr>Path-following controller</vt:lpstr>
      <vt:lpstr>Path-following controller</vt:lpstr>
      <vt:lpstr>Path-following controller</vt:lpstr>
      <vt:lpstr>Path-following controller</vt:lpstr>
      <vt:lpstr>Path-following controller</vt:lpstr>
      <vt:lpstr>Path-following controller</vt:lpstr>
      <vt:lpstr>Path Planning</vt:lpstr>
      <vt:lpstr>Dijkstra’s algorithm</vt:lpstr>
      <vt:lpstr>Dijkstra’s algorithm</vt:lpstr>
      <vt:lpstr>Dijkstra’s algorithm</vt:lpstr>
      <vt:lpstr>EXPERIMENTAL WORK</vt:lpstr>
      <vt:lpstr>Apresentação do PowerPoint</vt:lpstr>
      <vt:lpstr>Apresentação do PowerPoint</vt:lpstr>
      <vt:lpstr>Conclusion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grid Integration of Self Driving Vehicles in urban networks</dc:title>
  <cp:lastModifiedBy>caio sampaio</cp:lastModifiedBy>
  <cp:revision>8</cp:revision>
  <dcterms:modified xsi:type="dcterms:W3CDTF">2022-03-30T12:54:00Z</dcterms:modified>
</cp:coreProperties>
</file>